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60" r:id="rId8"/>
    <p:sldId id="261" r:id="rId9"/>
    <p:sldId id="262" r:id="rId10"/>
    <p:sldId id="271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 jasny 3 — Ak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965E9B-B823-4C2A-89D5-C1775DB52A3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C67D58-697F-4B13-BE0F-A91D76C18286}">
      <dgm:prSet/>
      <dgm:spPr/>
      <dgm:t>
        <a:bodyPr/>
        <a:lstStyle/>
        <a:p>
          <a:r>
            <a:rPr lang="pl-PL" dirty="0"/>
            <a:t>Działanie zdalne </a:t>
          </a:r>
          <a:endParaRPr lang="en-US" dirty="0"/>
        </a:p>
      </dgm:t>
    </dgm:pt>
    <dgm:pt modelId="{84A17B69-4B08-47F6-9B20-18EB1C9801FF}" type="parTrans" cxnId="{8F88D015-7A30-4BAC-873C-EDADC14C95CF}">
      <dgm:prSet/>
      <dgm:spPr/>
      <dgm:t>
        <a:bodyPr/>
        <a:lstStyle/>
        <a:p>
          <a:endParaRPr lang="en-US"/>
        </a:p>
      </dgm:t>
    </dgm:pt>
    <dgm:pt modelId="{C0395120-D507-4063-9A9E-D9B0DB3A5698}" type="sibTrans" cxnId="{8F88D015-7A30-4BAC-873C-EDADC14C95CF}">
      <dgm:prSet/>
      <dgm:spPr/>
      <dgm:t>
        <a:bodyPr/>
        <a:lstStyle/>
        <a:p>
          <a:endParaRPr lang="en-US"/>
        </a:p>
      </dgm:t>
    </dgm:pt>
    <dgm:pt modelId="{6AE47C64-5A80-4B57-86EE-7EAC2D8D1BFA}">
      <dgm:prSet/>
      <dgm:spPr/>
      <dgm:t>
        <a:bodyPr/>
        <a:lstStyle/>
        <a:p>
          <a:r>
            <a:rPr lang="pl-PL"/>
            <a:t>Możliwość importu pytań o określonym formacie</a:t>
          </a:r>
          <a:endParaRPr lang="en-US"/>
        </a:p>
      </dgm:t>
    </dgm:pt>
    <dgm:pt modelId="{CD6C0717-C593-437A-9BF2-EBCD6D7A06D5}" type="parTrans" cxnId="{65E8385D-2C0D-47B7-8484-B5F28D68512A}">
      <dgm:prSet/>
      <dgm:spPr/>
      <dgm:t>
        <a:bodyPr/>
        <a:lstStyle/>
        <a:p>
          <a:endParaRPr lang="en-US"/>
        </a:p>
      </dgm:t>
    </dgm:pt>
    <dgm:pt modelId="{6F5F47DE-6CFB-4A1B-8C8F-4FE694B9D10C}" type="sibTrans" cxnId="{65E8385D-2C0D-47B7-8484-B5F28D68512A}">
      <dgm:prSet/>
      <dgm:spPr/>
      <dgm:t>
        <a:bodyPr/>
        <a:lstStyle/>
        <a:p>
          <a:endParaRPr lang="en-US"/>
        </a:p>
      </dgm:t>
    </dgm:pt>
    <dgm:pt modelId="{268C3D50-34F9-4AD9-9983-56A71EC19B13}">
      <dgm:prSet/>
      <dgm:spPr/>
      <dgm:t>
        <a:bodyPr/>
        <a:lstStyle/>
        <a:p>
          <a:r>
            <a:rPr lang="pl-PL"/>
            <a:t>Możliwość wylosowania pytań z zachowaniem formatu</a:t>
          </a:r>
          <a:endParaRPr lang="en-US"/>
        </a:p>
      </dgm:t>
    </dgm:pt>
    <dgm:pt modelId="{4E0DE3E1-44B4-4BAF-BFD1-7ABDD5B50CDC}" type="parTrans" cxnId="{CB2D64DB-CC9B-46F5-A8F0-63BC4D4E6A92}">
      <dgm:prSet/>
      <dgm:spPr/>
      <dgm:t>
        <a:bodyPr/>
        <a:lstStyle/>
        <a:p>
          <a:endParaRPr lang="en-US"/>
        </a:p>
      </dgm:t>
    </dgm:pt>
    <dgm:pt modelId="{4CEE518A-B7CD-4F3A-B3BA-67CF7090763E}" type="sibTrans" cxnId="{CB2D64DB-CC9B-46F5-A8F0-63BC4D4E6A92}">
      <dgm:prSet/>
      <dgm:spPr/>
      <dgm:t>
        <a:bodyPr/>
        <a:lstStyle/>
        <a:p>
          <a:endParaRPr lang="en-US"/>
        </a:p>
      </dgm:t>
    </dgm:pt>
    <dgm:pt modelId="{32C33D13-F6DC-4777-8199-6B0EB8D04E31}">
      <dgm:prSet/>
      <dgm:spPr/>
      <dgm:t>
        <a:bodyPr/>
        <a:lstStyle/>
        <a:p>
          <a:r>
            <a:rPr lang="pl-PL"/>
            <a:t>Możliwość oceny wypowiedzi studenta</a:t>
          </a:r>
          <a:endParaRPr lang="en-US"/>
        </a:p>
      </dgm:t>
    </dgm:pt>
    <dgm:pt modelId="{05C970F6-5C04-424A-977D-5F3027446EA3}" type="parTrans" cxnId="{F5F4A786-D82E-4B7B-92F2-C86F1A795750}">
      <dgm:prSet/>
      <dgm:spPr/>
      <dgm:t>
        <a:bodyPr/>
        <a:lstStyle/>
        <a:p>
          <a:endParaRPr lang="en-US"/>
        </a:p>
      </dgm:t>
    </dgm:pt>
    <dgm:pt modelId="{2C61C1B8-3F9D-4E94-8226-02D0E322614A}" type="sibTrans" cxnId="{F5F4A786-D82E-4B7B-92F2-C86F1A795750}">
      <dgm:prSet/>
      <dgm:spPr/>
      <dgm:t>
        <a:bodyPr/>
        <a:lstStyle/>
        <a:p>
          <a:endParaRPr lang="en-US"/>
        </a:p>
      </dgm:t>
    </dgm:pt>
    <dgm:pt modelId="{DE87E2B7-764B-47FA-9B14-BC63CE98C5ED}" type="pres">
      <dgm:prSet presAssocID="{2D965E9B-B823-4C2A-89D5-C1775DB52A3C}" presName="vert0" presStyleCnt="0">
        <dgm:presLayoutVars>
          <dgm:dir/>
          <dgm:animOne val="branch"/>
          <dgm:animLvl val="lvl"/>
        </dgm:presLayoutVars>
      </dgm:prSet>
      <dgm:spPr/>
    </dgm:pt>
    <dgm:pt modelId="{799D787F-35A2-48CC-9D9A-1A980757FB83}" type="pres">
      <dgm:prSet presAssocID="{49C67D58-697F-4B13-BE0F-A91D76C18286}" presName="thickLine" presStyleLbl="alignNode1" presStyleIdx="0" presStyleCnt="4"/>
      <dgm:spPr/>
    </dgm:pt>
    <dgm:pt modelId="{168F58AD-728C-4F27-B769-ED0E26CC9A8F}" type="pres">
      <dgm:prSet presAssocID="{49C67D58-697F-4B13-BE0F-A91D76C18286}" presName="horz1" presStyleCnt="0"/>
      <dgm:spPr/>
    </dgm:pt>
    <dgm:pt modelId="{FCB826A9-3753-4064-BA51-18FCE744B44D}" type="pres">
      <dgm:prSet presAssocID="{49C67D58-697F-4B13-BE0F-A91D76C18286}" presName="tx1" presStyleLbl="revTx" presStyleIdx="0" presStyleCnt="4"/>
      <dgm:spPr/>
    </dgm:pt>
    <dgm:pt modelId="{00EB4AE2-C76E-449F-A776-95034219A0FD}" type="pres">
      <dgm:prSet presAssocID="{49C67D58-697F-4B13-BE0F-A91D76C18286}" presName="vert1" presStyleCnt="0"/>
      <dgm:spPr/>
    </dgm:pt>
    <dgm:pt modelId="{DE33BDAC-8CCA-4F8B-8904-E0A0FDD0B24C}" type="pres">
      <dgm:prSet presAssocID="{6AE47C64-5A80-4B57-86EE-7EAC2D8D1BFA}" presName="thickLine" presStyleLbl="alignNode1" presStyleIdx="1" presStyleCnt="4"/>
      <dgm:spPr/>
    </dgm:pt>
    <dgm:pt modelId="{77832DE5-663A-4A87-8989-A9ADBF92AEBC}" type="pres">
      <dgm:prSet presAssocID="{6AE47C64-5A80-4B57-86EE-7EAC2D8D1BFA}" presName="horz1" presStyleCnt="0"/>
      <dgm:spPr/>
    </dgm:pt>
    <dgm:pt modelId="{CE9604F0-2580-4570-970C-45FC88015BDE}" type="pres">
      <dgm:prSet presAssocID="{6AE47C64-5A80-4B57-86EE-7EAC2D8D1BFA}" presName="tx1" presStyleLbl="revTx" presStyleIdx="1" presStyleCnt="4"/>
      <dgm:spPr/>
    </dgm:pt>
    <dgm:pt modelId="{93F86044-37FD-4933-BC69-8D680F855ADF}" type="pres">
      <dgm:prSet presAssocID="{6AE47C64-5A80-4B57-86EE-7EAC2D8D1BFA}" presName="vert1" presStyleCnt="0"/>
      <dgm:spPr/>
    </dgm:pt>
    <dgm:pt modelId="{D68AA7D3-8D32-4CBD-A9EA-BC74E1A9CCB2}" type="pres">
      <dgm:prSet presAssocID="{268C3D50-34F9-4AD9-9983-56A71EC19B13}" presName="thickLine" presStyleLbl="alignNode1" presStyleIdx="2" presStyleCnt="4"/>
      <dgm:spPr/>
    </dgm:pt>
    <dgm:pt modelId="{262FABED-52CF-4DC0-822E-2B508B5277BE}" type="pres">
      <dgm:prSet presAssocID="{268C3D50-34F9-4AD9-9983-56A71EC19B13}" presName="horz1" presStyleCnt="0"/>
      <dgm:spPr/>
    </dgm:pt>
    <dgm:pt modelId="{29C1A59C-969B-4644-9EDF-A7956F4E0FE9}" type="pres">
      <dgm:prSet presAssocID="{268C3D50-34F9-4AD9-9983-56A71EC19B13}" presName="tx1" presStyleLbl="revTx" presStyleIdx="2" presStyleCnt="4"/>
      <dgm:spPr/>
    </dgm:pt>
    <dgm:pt modelId="{D9F6541B-6BFE-4FFC-9ADF-F7F7EEFC6F81}" type="pres">
      <dgm:prSet presAssocID="{268C3D50-34F9-4AD9-9983-56A71EC19B13}" presName="vert1" presStyleCnt="0"/>
      <dgm:spPr/>
    </dgm:pt>
    <dgm:pt modelId="{CB571672-43A1-47BF-87F5-F7F658C956AA}" type="pres">
      <dgm:prSet presAssocID="{32C33D13-F6DC-4777-8199-6B0EB8D04E31}" presName="thickLine" presStyleLbl="alignNode1" presStyleIdx="3" presStyleCnt="4"/>
      <dgm:spPr/>
    </dgm:pt>
    <dgm:pt modelId="{1A4C99A8-0FC6-437E-BDF7-08C8ECBB4F81}" type="pres">
      <dgm:prSet presAssocID="{32C33D13-F6DC-4777-8199-6B0EB8D04E31}" presName="horz1" presStyleCnt="0"/>
      <dgm:spPr/>
    </dgm:pt>
    <dgm:pt modelId="{DE9FD867-96ED-45F7-BE93-808A619D3843}" type="pres">
      <dgm:prSet presAssocID="{32C33D13-F6DC-4777-8199-6B0EB8D04E31}" presName="tx1" presStyleLbl="revTx" presStyleIdx="3" presStyleCnt="4"/>
      <dgm:spPr/>
    </dgm:pt>
    <dgm:pt modelId="{45C224F6-C340-49FF-900B-0669CBE5EA26}" type="pres">
      <dgm:prSet presAssocID="{32C33D13-F6DC-4777-8199-6B0EB8D04E31}" presName="vert1" presStyleCnt="0"/>
      <dgm:spPr/>
    </dgm:pt>
  </dgm:ptLst>
  <dgm:cxnLst>
    <dgm:cxn modelId="{BCB74B0C-A556-4A12-8D8F-EEC30AFA69DF}" type="presOf" srcId="{268C3D50-34F9-4AD9-9983-56A71EC19B13}" destId="{29C1A59C-969B-4644-9EDF-A7956F4E0FE9}" srcOrd="0" destOrd="0" presId="urn:microsoft.com/office/officeart/2008/layout/LinedList"/>
    <dgm:cxn modelId="{8F88D015-7A30-4BAC-873C-EDADC14C95CF}" srcId="{2D965E9B-B823-4C2A-89D5-C1775DB52A3C}" destId="{49C67D58-697F-4B13-BE0F-A91D76C18286}" srcOrd="0" destOrd="0" parTransId="{84A17B69-4B08-47F6-9B20-18EB1C9801FF}" sibTransId="{C0395120-D507-4063-9A9E-D9B0DB3A5698}"/>
    <dgm:cxn modelId="{65E8385D-2C0D-47B7-8484-B5F28D68512A}" srcId="{2D965E9B-B823-4C2A-89D5-C1775DB52A3C}" destId="{6AE47C64-5A80-4B57-86EE-7EAC2D8D1BFA}" srcOrd="1" destOrd="0" parTransId="{CD6C0717-C593-437A-9BF2-EBCD6D7A06D5}" sibTransId="{6F5F47DE-6CFB-4A1B-8C8F-4FE694B9D10C}"/>
    <dgm:cxn modelId="{4B004361-9CCE-4CFF-B2D2-6DF5676E643A}" type="presOf" srcId="{2D965E9B-B823-4C2A-89D5-C1775DB52A3C}" destId="{DE87E2B7-764B-47FA-9B14-BC63CE98C5ED}" srcOrd="0" destOrd="0" presId="urn:microsoft.com/office/officeart/2008/layout/LinedList"/>
    <dgm:cxn modelId="{0526464B-B34D-4AB3-9109-8B622894405C}" type="presOf" srcId="{49C67D58-697F-4B13-BE0F-A91D76C18286}" destId="{FCB826A9-3753-4064-BA51-18FCE744B44D}" srcOrd="0" destOrd="0" presId="urn:microsoft.com/office/officeart/2008/layout/LinedList"/>
    <dgm:cxn modelId="{AC3E7D54-2928-46E6-A77A-0109C05F9AC7}" type="presOf" srcId="{6AE47C64-5A80-4B57-86EE-7EAC2D8D1BFA}" destId="{CE9604F0-2580-4570-970C-45FC88015BDE}" srcOrd="0" destOrd="0" presId="urn:microsoft.com/office/officeart/2008/layout/LinedList"/>
    <dgm:cxn modelId="{F5F4A786-D82E-4B7B-92F2-C86F1A795750}" srcId="{2D965E9B-B823-4C2A-89D5-C1775DB52A3C}" destId="{32C33D13-F6DC-4777-8199-6B0EB8D04E31}" srcOrd="3" destOrd="0" parTransId="{05C970F6-5C04-424A-977D-5F3027446EA3}" sibTransId="{2C61C1B8-3F9D-4E94-8226-02D0E322614A}"/>
    <dgm:cxn modelId="{BD91D2CF-5E13-47CA-B584-D62017DC7D6C}" type="presOf" srcId="{32C33D13-F6DC-4777-8199-6B0EB8D04E31}" destId="{DE9FD867-96ED-45F7-BE93-808A619D3843}" srcOrd="0" destOrd="0" presId="urn:microsoft.com/office/officeart/2008/layout/LinedList"/>
    <dgm:cxn modelId="{CB2D64DB-CC9B-46F5-A8F0-63BC4D4E6A92}" srcId="{2D965E9B-B823-4C2A-89D5-C1775DB52A3C}" destId="{268C3D50-34F9-4AD9-9983-56A71EC19B13}" srcOrd="2" destOrd="0" parTransId="{4E0DE3E1-44B4-4BAF-BFD1-7ABDD5B50CDC}" sibTransId="{4CEE518A-B7CD-4F3A-B3BA-67CF7090763E}"/>
    <dgm:cxn modelId="{00B95504-B54C-46B7-930B-E1D48E359DF5}" type="presParOf" srcId="{DE87E2B7-764B-47FA-9B14-BC63CE98C5ED}" destId="{799D787F-35A2-48CC-9D9A-1A980757FB83}" srcOrd="0" destOrd="0" presId="urn:microsoft.com/office/officeart/2008/layout/LinedList"/>
    <dgm:cxn modelId="{ECB905B8-0714-4E9B-87C2-66D4197AD5F0}" type="presParOf" srcId="{DE87E2B7-764B-47FA-9B14-BC63CE98C5ED}" destId="{168F58AD-728C-4F27-B769-ED0E26CC9A8F}" srcOrd="1" destOrd="0" presId="urn:microsoft.com/office/officeart/2008/layout/LinedList"/>
    <dgm:cxn modelId="{92B5D989-E845-426E-B66F-9A6E3F483B49}" type="presParOf" srcId="{168F58AD-728C-4F27-B769-ED0E26CC9A8F}" destId="{FCB826A9-3753-4064-BA51-18FCE744B44D}" srcOrd="0" destOrd="0" presId="urn:microsoft.com/office/officeart/2008/layout/LinedList"/>
    <dgm:cxn modelId="{9F0E4605-5092-4EDF-A7AA-205E20A45B9C}" type="presParOf" srcId="{168F58AD-728C-4F27-B769-ED0E26CC9A8F}" destId="{00EB4AE2-C76E-449F-A776-95034219A0FD}" srcOrd="1" destOrd="0" presId="urn:microsoft.com/office/officeart/2008/layout/LinedList"/>
    <dgm:cxn modelId="{6DD4B75F-0756-42A9-A681-04255F1C9F34}" type="presParOf" srcId="{DE87E2B7-764B-47FA-9B14-BC63CE98C5ED}" destId="{DE33BDAC-8CCA-4F8B-8904-E0A0FDD0B24C}" srcOrd="2" destOrd="0" presId="urn:microsoft.com/office/officeart/2008/layout/LinedList"/>
    <dgm:cxn modelId="{3A90B0FE-C29D-41EE-A10A-79712CC789CD}" type="presParOf" srcId="{DE87E2B7-764B-47FA-9B14-BC63CE98C5ED}" destId="{77832DE5-663A-4A87-8989-A9ADBF92AEBC}" srcOrd="3" destOrd="0" presId="urn:microsoft.com/office/officeart/2008/layout/LinedList"/>
    <dgm:cxn modelId="{DE4AF0BE-F42D-44A3-B7E6-4D90ADCEAEC8}" type="presParOf" srcId="{77832DE5-663A-4A87-8989-A9ADBF92AEBC}" destId="{CE9604F0-2580-4570-970C-45FC88015BDE}" srcOrd="0" destOrd="0" presId="urn:microsoft.com/office/officeart/2008/layout/LinedList"/>
    <dgm:cxn modelId="{72B4905A-7BEF-46D0-B2ED-0B36C1292DED}" type="presParOf" srcId="{77832DE5-663A-4A87-8989-A9ADBF92AEBC}" destId="{93F86044-37FD-4933-BC69-8D680F855ADF}" srcOrd="1" destOrd="0" presId="urn:microsoft.com/office/officeart/2008/layout/LinedList"/>
    <dgm:cxn modelId="{1E9FCEC6-A611-4B4A-AF35-6FCA80C2CD39}" type="presParOf" srcId="{DE87E2B7-764B-47FA-9B14-BC63CE98C5ED}" destId="{D68AA7D3-8D32-4CBD-A9EA-BC74E1A9CCB2}" srcOrd="4" destOrd="0" presId="urn:microsoft.com/office/officeart/2008/layout/LinedList"/>
    <dgm:cxn modelId="{EF92EB45-780E-4BAA-9750-666A1BD6CE6E}" type="presParOf" srcId="{DE87E2B7-764B-47FA-9B14-BC63CE98C5ED}" destId="{262FABED-52CF-4DC0-822E-2B508B5277BE}" srcOrd="5" destOrd="0" presId="urn:microsoft.com/office/officeart/2008/layout/LinedList"/>
    <dgm:cxn modelId="{69079261-104B-4190-8631-FDCFB85DAE14}" type="presParOf" srcId="{262FABED-52CF-4DC0-822E-2B508B5277BE}" destId="{29C1A59C-969B-4644-9EDF-A7956F4E0FE9}" srcOrd="0" destOrd="0" presId="urn:microsoft.com/office/officeart/2008/layout/LinedList"/>
    <dgm:cxn modelId="{C3963A37-0A7B-4387-A01F-C47DC100BAD7}" type="presParOf" srcId="{262FABED-52CF-4DC0-822E-2B508B5277BE}" destId="{D9F6541B-6BFE-4FFC-9ADF-F7F7EEFC6F81}" srcOrd="1" destOrd="0" presId="urn:microsoft.com/office/officeart/2008/layout/LinedList"/>
    <dgm:cxn modelId="{CCE12146-0367-49AA-B220-AA16FA035FDB}" type="presParOf" srcId="{DE87E2B7-764B-47FA-9B14-BC63CE98C5ED}" destId="{CB571672-43A1-47BF-87F5-F7F658C956AA}" srcOrd="6" destOrd="0" presId="urn:microsoft.com/office/officeart/2008/layout/LinedList"/>
    <dgm:cxn modelId="{BFEF78DD-5698-4F0F-8E20-3CA52325F9B2}" type="presParOf" srcId="{DE87E2B7-764B-47FA-9B14-BC63CE98C5ED}" destId="{1A4C99A8-0FC6-437E-BDF7-08C8ECBB4F81}" srcOrd="7" destOrd="0" presId="urn:microsoft.com/office/officeart/2008/layout/LinedList"/>
    <dgm:cxn modelId="{BB48E190-95DB-4AC2-B6A9-468537EF0658}" type="presParOf" srcId="{1A4C99A8-0FC6-437E-BDF7-08C8ECBB4F81}" destId="{DE9FD867-96ED-45F7-BE93-808A619D3843}" srcOrd="0" destOrd="0" presId="urn:microsoft.com/office/officeart/2008/layout/LinedList"/>
    <dgm:cxn modelId="{720245E3-DCE9-4588-86A6-022606AC9652}" type="presParOf" srcId="{1A4C99A8-0FC6-437E-BDF7-08C8ECBB4F81}" destId="{45C224F6-C340-49FF-900B-0669CBE5EA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D787F-35A2-48CC-9D9A-1A980757FB83}">
      <dsp:nvSpPr>
        <dsp:cNvPr id="0" name=""/>
        <dsp:cNvSpPr/>
      </dsp:nvSpPr>
      <dsp:spPr>
        <a:xfrm>
          <a:off x="0" y="0"/>
          <a:ext cx="564356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B826A9-3753-4064-BA51-18FCE744B44D}">
      <dsp:nvSpPr>
        <dsp:cNvPr id="0" name=""/>
        <dsp:cNvSpPr/>
      </dsp:nvSpPr>
      <dsp:spPr>
        <a:xfrm>
          <a:off x="0" y="0"/>
          <a:ext cx="5643563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Działanie zdalne </a:t>
          </a:r>
          <a:endParaRPr lang="en-US" sz="2900" kern="1200" dirty="0"/>
        </a:p>
      </dsp:txBody>
      <dsp:txXfrm>
        <a:off x="0" y="0"/>
        <a:ext cx="5643563" cy="1083468"/>
      </dsp:txXfrm>
    </dsp:sp>
    <dsp:sp modelId="{DE33BDAC-8CCA-4F8B-8904-E0A0FDD0B24C}">
      <dsp:nvSpPr>
        <dsp:cNvPr id="0" name=""/>
        <dsp:cNvSpPr/>
      </dsp:nvSpPr>
      <dsp:spPr>
        <a:xfrm>
          <a:off x="0" y="1083468"/>
          <a:ext cx="5643563" cy="0"/>
        </a:xfrm>
        <a:prstGeom prst="line">
          <a:avLst/>
        </a:prstGeom>
        <a:gradFill rotWithShape="0">
          <a:gsLst>
            <a:gs pos="0">
              <a:schemeClr val="accent2">
                <a:hueOff val="-2918144"/>
                <a:satOff val="-2633"/>
                <a:lumOff val="-587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-2918144"/>
                <a:satOff val="-2633"/>
                <a:lumOff val="-587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918144"/>
              <a:satOff val="-2633"/>
              <a:lumOff val="-587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9604F0-2580-4570-970C-45FC88015BDE}">
      <dsp:nvSpPr>
        <dsp:cNvPr id="0" name=""/>
        <dsp:cNvSpPr/>
      </dsp:nvSpPr>
      <dsp:spPr>
        <a:xfrm>
          <a:off x="0" y="1083468"/>
          <a:ext cx="5643563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Możliwość importu pytań o określonym formacie</a:t>
          </a:r>
          <a:endParaRPr lang="en-US" sz="2900" kern="1200"/>
        </a:p>
      </dsp:txBody>
      <dsp:txXfrm>
        <a:off x="0" y="1083468"/>
        <a:ext cx="5643563" cy="1083468"/>
      </dsp:txXfrm>
    </dsp:sp>
    <dsp:sp modelId="{D68AA7D3-8D32-4CBD-A9EA-BC74E1A9CCB2}">
      <dsp:nvSpPr>
        <dsp:cNvPr id="0" name=""/>
        <dsp:cNvSpPr/>
      </dsp:nvSpPr>
      <dsp:spPr>
        <a:xfrm>
          <a:off x="0" y="2166937"/>
          <a:ext cx="5643563" cy="0"/>
        </a:xfrm>
        <a:prstGeom prst="line">
          <a:avLst/>
        </a:prstGeom>
        <a:gradFill rotWithShape="0">
          <a:gsLst>
            <a:gs pos="0">
              <a:schemeClr val="accent2">
                <a:hueOff val="-5836287"/>
                <a:satOff val="-5267"/>
                <a:lumOff val="-1175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-5836287"/>
                <a:satOff val="-5267"/>
                <a:lumOff val="-1175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5836287"/>
              <a:satOff val="-5267"/>
              <a:lumOff val="-117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C1A59C-969B-4644-9EDF-A7956F4E0FE9}">
      <dsp:nvSpPr>
        <dsp:cNvPr id="0" name=""/>
        <dsp:cNvSpPr/>
      </dsp:nvSpPr>
      <dsp:spPr>
        <a:xfrm>
          <a:off x="0" y="2166937"/>
          <a:ext cx="5643563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Możliwość wylosowania pytań z zachowaniem formatu</a:t>
          </a:r>
          <a:endParaRPr lang="en-US" sz="2900" kern="1200"/>
        </a:p>
      </dsp:txBody>
      <dsp:txXfrm>
        <a:off x="0" y="2166937"/>
        <a:ext cx="5643563" cy="1083468"/>
      </dsp:txXfrm>
    </dsp:sp>
    <dsp:sp modelId="{CB571672-43A1-47BF-87F5-F7F658C956AA}">
      <dsp:nvSpPr>
        <dsp:cNvPr id="0" name=""/>
        <dsp:cNvSpPr/>
      </dsp:nvSpPr>
      <dsp:spPr>
        <a:xfrm>
          <a:off x="0" y="3250406"/>
          <a:ext cx="5643563" cy="0"/>
        </a:xfrm>
        <a:prstGeom prst="line">
          <a:avLst/>
        </a:prstGeom>
        <a:gradFill rotWithShape="0">
          <a:gsLst>
            <a:gs pos="0">
              <a:schemeClr val="accent2">
                <a:hueOff val="-8754431"/>
                <a:satOff val="-7900"/>
                <a:lumOff val="-1762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-8754431"/>
                <a:satOff val="-7900"/>
                <a:lumOff val="-1762"/>
                <a:alphaOff val="0"/>
                <a:shade val="94000"/>
                <a:lumMod val="88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8754431"/>
              <a:satOff val="-7900"/>
              <a:lumOff val="-1762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9FD867-96ED-45F7-BE93-808A619D3843}">
      <dsp:nvSpPr>
        <dsp:cNvPr id="0" name=""/>
        <dsp:cNvSpPr/>
      </dsp:nvSpPr>
      <dsp:spPr>
        <a:xfrm>
          <a:off x="0" y="3250406"/>
          <a:ext cx="5643563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/>
            <a:t>Możliwość oceny wypowiedzi studenta</a:t>
          </a:r>
          <a:endParaRPr lang="en-US" sz="2900" kern="1200"/>
        </a:p>
      </dsp:txBody>
      <dsp:txXfrm>
        <a:off x="0" y="3250406"/>
        <a:ext cx="5643563" cy="1083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96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290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493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336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6807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1926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345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2581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494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403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665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643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088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6297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3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798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28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260FD6C-234C-4DA0-B393-A74CA425C8AC}" type="datetimeFigureOut">
              <a:rPr lang="pl-PL" smtClean="0"/>
              <a:t>18.06.2025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248990-DD95-4441-A865-136F6E5E05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059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98A9605-1A93-C272-FDE1-1A4B737DAA09}"/>
              </a:ext>
            </a:extLst>
          </p:cNvPr>
          <p:cNvSpPr txBox="1"/>
          <p:nvPr/>
        </p:nvSpPr>
        <p:spPr>
          <a:xfrm>
            <a:off x="2213922" y="1820385"/>
            <a:ext cx="8893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/>
              <a:t>Aplikacja wspomagająca przeprowadzanie egzaminów komisyjnych w trybie zdalnym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914A4EE-CD09-4E80-E2C9-DF75052B29B0}"/>
              </a:ext>
            </a:extLst>
          </p:cNvPr>
          <p:cNvSpPr txBox="1"/>
          <p:nvPr/>
        </p:nvSpPr>
        <p:spPr>
          <a:xfrm>
            <a:off x="104456" y="5852369"/>
            <a:ext cx="4740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Promotor: </a:t>
            </a:r>
            <a:r>
              <a:rPr lang="pl-PL" b="1" dirty="0"/>
              <a:t>Dr inż. Łukasz Maliński</a:t>
            </a:r>
            <a:br>
              <a:rPr lang="pl-PL" b="1" dirty="0"/>
            </a:br>
            <a:r>
              <a:rPr lang="pl-PL" dirty="0"/>
              <a:t>Recenzent: </a:t>
            </a:r>
            <a:r>
              <a:rPr lang="pl-PL" b="1" dirty="0"/>
              <a:t>Dr inż. Adrian </a:t>
            </a:r>
            <a:r>
              <a:rPr lang="pl-PL" b="1" dirty="0" err="1"/>
              <a:t>Smagór</a:t>
            </a:r>
            <a:endParaRPr lang="pl-PL" b="1" dirty="0"/>
          </a:p>
          <a:p>
            <a:r>
              <a:rPr lang="pl-PL" dirty="0"/>
              <a:t>Autor: </a:t>
            </a:r>
            <a:r>
              <a:rPr lang="pl-PL" b="1" dirty="0"/>
              <a:t>Damian Barczak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595B40C5-BA62-F76C-DCBD-AD1F30E7EA11}"/>
              </a:ext>
            </a:extLst>
          </p:cNvPr>
          <p:cNvSpPr txBox="1"/>
          <p:nvPr/>
        </p:nvSpPr>
        <p:spPr>
          <a:xfrm>
            <a:off x="5588000" y="51396"/>
            <a:ext cx="677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POLITECHNIKA ŚLĄSKA WYDZIAŁ INŻYNIERII MATERIAŁOWEJ</a:t>
            </a:r>
          </a:p>
        </p:txBody>
      </p:sp>
    </p:spTree>
    <p:extLst>
      <p:ext uri="{BB962C8B-B14F-4D97-AF65-F5344CB8AC3E}">
        <p14:creationId xmlns:p14="http://schemas.microsoft.com/office/powerpoint/2010/main" val="254004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tekst, zrzut ekranu, oprogramowanie, Strona internetow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5F437AF-A4CF-6CAC-B6F0-5CCFA6CDE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5" y="221381"/>
            <a:ext cx="12115470" cy="656702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EDD6BEB-CE14-2E8C-BF07-C994F56AD8AB}"/>
              </a:ext>
            </a:extLst>
          </p:cNvPr>
          <p:cNvSpPr txBox="1"/>
          <p:nvPr/>
        </p:nvSpPr>
        <p:spPr>
          <a:xfrm>
            <a:off x="1294644" y="6102035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BD4288E-BAF9-EACC-C69C-387B21CD612A}"/>
              </a:ext>
            </a:extLst>
          </p:cNvPr>
          <p:cNvSpPr txBox="1"/>
          <p:nvPr/>
        </p:nvSpPr>
        <p:spPr>
          <a:xfrm>
            <a:off x="4734963" y="617495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Egzaminator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F8C09AE-296B-FA26-5909-1F6062A26109}"/>
              </a:ext>
            </a:extLst>
          </p:cNvPr>
          <p:cNvSpPr txBox="1"/>
          <p:nvPr/>
        </p:nvSpPr>
        <p:spPr>
          <a:xfrm>
            <a:off x="10033388" y="4273236"/>
            <a:ext cx="2056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>
                <a:solidFill>
                  <a:schemeClr val="bg1"/>
                </a:solidFill>
              </a:rPr>
              <a:t>Egzaminator</a:t>
            </a:r>
          </a:p>
          <a:p>
            <a:r>
              <a:rPr lang="pl-PL" sz="2400" b="1" dirty="0">
                <a:solidFill>
                  <a:schemeClr val="bg1"/>
                </a:solidFill>
              </a:rPr>
              <a:t>prowadzący</a:t>
            </a:r>
          </a:p>
        </p:txBody>
      </p:sp>
    </p:spTree>
    <p:extLst>
      <p:ext uri="{BB962C8B-B14F-4D97-AF65-F5344CB8AC3E}">
        <p14:creationId xmlns:p14="http://schemas.microsoft.com/office/powerpoint/2010/main" val="205811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-06-17 22-15-53">
            <a:hlinkClick r:id="" action="ppaction://media"/>
            <a:extLst>
              <a:ext uri="{FF2B5EF4-FFF2-40B4-BE49-F238E27FC236}">
                <a16:creationId xmlns:a16="http://schemas.microsoft.com/office/drawing/2014/main" id="{49CA9EE6-F06D-C3D5-8DDA-A53879B10C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0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" y="2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2D5EEA8B-2D86-4D1D-96B3-6B8290303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snip2DiagRect">
            <a:avLst>
              <a:gd name="adj1" fmla="val 0"/>
              <a:gd name="adj2" fmla="val 37605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1C42E0B-76CC-96DF-DFEA-124418E7ED32}"/>
              </a:ext>
            </a:extLst>
          </p:cNvPr>
          <p:cNvSpPr txBox="1"/>
          <p:nvPr/>
        </p:nvSpPr>
        <p:spPr>
          <a:xfrm>
            <a:off x="2835804" y="838199"/>
            <a:ext cx="8001000" cy="2971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Dziękuje za uwagę</a:t>
            </a:r>
          </a:p>
        </p:txBody>
      </p:sp>
    </p:spTree>
    <p:extLst>
      <p:ext uri="{BB962C8B-B14F-4D97-AF65-F5344CB8AC3E}">
        <p14:creationId xmlns:p14="http://schemas.microsoft.com/office/powerpoint/2010/main" val="157512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9EEAB6C-5BE8-4083-1B07-58E70E57C8B4}"/>
              </a:ext>
            </a:extLst>
          </p:cNvPr>
          <p:cNvSpPr txBox="1"/>
          <p:nvPr/>
        </p:nvSpPr>
        <p:spPr>
          <a:xfrm>
            <a:off x="684212" y="685799"/>
            <a:ext cx="3747111" cy="489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Cel </a:t>
            </a:r>
            <a:r>
              <a:rPr lang="en-US" sz="4000" b="1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aplikacji</a:t>
            </a:r>
            <a:endParaRPr lang="en-US" sz="4000" b="1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9339326-6E6B-D34D-297D-FA3F5FD86B5D}"/>
              </a:ext>
            </a:extLst>
          </p:cNvPr>
          <p:cNvSpPr txBox="1"/>
          <p:nvPr/>
        </p:nvSpPr>
        <p:spPr>
          <a:xfrm>
            <a:off x="5279335" y="683535"/>
            <a:ext cx="5845192" cy="4892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i="1" dirty="0" err="1"/>
              <a:t>Stworzenie</a:t>
            </a:r>
            <a:r>
              <a:rPr lang="en-US" i="1" dirty="0"/>
              <a:t> </a:t>
            </a:r>
            <a:r>
              <a:rPr lang="en-US" i="1" dirty="0" err="1"/>
              <a:t>prostej</a:t>
            </a:r>
            <a:r>
              <a:rPr lang="en-US" i="1" dirty="0"/>
              <a:t>, </a:t>
            </a:r>
            <a:r>
              <a:rPr lang="en-US" i="1" dirty="0" err="1"/>
              <a:t>elastycznej</a:t>
            </a:r>
            <a:r>
              <a:rPr lang="en-US" i="1" dirty="0"/>
              <a:t> </a:t>
            </a:r>
            <a:r>
              <a:rPr lang="en-US" i="1" dirty="0" err="1"/>
              <a:t>aplikacji</a:t>
            </a:r>
            <a:r>
              <a:rPr lang="en-US" i="1" dirty="0"/>
              <a:t> </a:t>
            </a:r>
            <a:r>
              <a:rPr lang="en-US" i="1" dirty="0" err="1"/>
              <a:t>webowej</a:t>
            </a:r>
            <a:r>
              <a:rPr lang="en-US" i="1" dirty="0"/>
              <a:t> do </a:t>
            </a:r>
            <a:r>
              <a:rPr lang="en-US" i="1" dirty="0" err="1"/>
              <a:t>losowania</a:t>
            </a:r>
            <a:r>
              <a:rPr lang="en-US" i="1" dirty="0"/>
              <a:t> </a:t>
            </a:r>
            <a:r>
              <a:rPr lang="en-US" i="1" dirty="0" err="1"/>
              <a:t>pytań</a:t>
            </a:r>
            <a:r>
              <a:rPr lang="en-US" i="1" dirty="0"/>
              <a:t>, </a:t>
            </a:r>
            <a:r>
              <a:rPr lang="en-US" i="1" dirty="0" err="1"/>
              <a:t>generowania</a:t>
            </a:r>
            <a:r>
              <a:rPr lang="en-US" i="1" dirty="0"/>
              <a:t> </a:t>
            </a:r>
            <a:r>
              <a:rPr lang="en-US" i="1" dirty="0" err="1"/>
              <a:t>kodów</a:t>
            </a:r>
            <a:r>
              <a:rPr lang="en-US" i="1" dirty="0"/>
              <a:t> </a:t>
            </a:r>
            <a:r>
              <a:rPr lang="en-US" i="1" dirty="0" err="1"/>
              <a:t>dostępu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pl-PL" i="1" dirty="0"/>
              <a:t> </a:t>
            </a:r>
            <a:r>
              <a:rPr lang="en-US" i="1" dirty="0" err="1"/>
              <a:t>oceniania</a:t>
            </a:r>
            <a:r>
              <a:rPr lang="en-US" i="1" dirty="0"/>
              <a:t> w </a:t>
            </a:r>
            <a:r>
              <a:rPr lang="en-US" i="1" dirty="0" err="1"/>
              <a:t>czasie</a:t>
            </a:r>
            <a:r>
              <a:rPr lang="en-US" i="1" dirty="0"/>
              <a:t> </a:t>
            </a:r>
            <a:r>
              <a:rPr lang="en-US" i="1" dirty="0" err="1"/>
              <a:t>rzeczywistym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88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C5530E-85F5-4469-A5C9-54B113C11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3D16C6A-7A79-1C40-F73A-5FF9E8BA55F9}"/>
              </a:ext>
            </a:extLst>
          </p:cNvPr>
          <p:cNvSpPr txBox="1"/>
          <p:nvPr/>
        </p:nvSpPr>
        <p:spPr>
          <a:xfrm>
            <a:off x="7532710" y="620722"/>
            <a:ext cx="3654099" cy="3532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>
                <a:ln w="3175" cmpd="sng"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Główne założenia aplikacji</a:t>
            </a:r>
          </a:p>
        </p:txBody>
      </p:sp>
      <p:sp useBgFill="1">
        <p:nvSpPr>
          <p:cNvPr id="13" name="Snip Diagonal Corner Rectangle 21">
            <a:extLst>
              <a:ext uri="{FF2B5EF4-FFF2-40B4-BE49-F238E27FC236}">
                <a16:creationId xmlns:a16="http://schemas.microsoft.com/office/drawing/2014/main" id="{A9CEB52D-0D40-45E3-94F9-CDB2083A9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EB202-DE79-4E39-BCF0-D9855DA1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F8FC51-F3B0-4D84-A367-A1470716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B3C3EDB-3DD5-4F8C-84C2-B598DB12A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DD3267-7A88-4810-94C1-0176A11D9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F7E30E-9755-4BB4-B799-15752AE27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0A74F5-C569-4A54-9AA8-8F85E9E7E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pole tekstowe 4">
            <a:extLst>
              <a:ext uri="{FF2B5EF4-FFF2-40B4-BE49-F238E27FC236}">
                <a16:creationId xmlns:a16="http://schemas.microsoft.com/office/drawing/2014/main" id="{190E842C-7925-3E47-C52B-1D12CB5D58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253271"/>
              </p:ext>
            </p:extLst>
          </p:nvPr>
        </p:nvGraphicFramePr>
        <p:xfrm>
          <a:off x="1098550" y="1096963"/>
          <a:ext cx="5643563" cy="433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0189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65111B1-33AC-0B70-D7E8-5B22E6919803}"/>
              </a:ext>
            </a:extLst>
          </p:cNvPr>
          <p:cNvSpPr txBox="1"/>
          <p:nvPr/>
        </p:nvSpPr>
        <p:spPr>
          <a:xfrm>
            <a:off x="500514" y="750771"/>
            <a:ext cx="3932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/>
              <a:t>Struktura pytań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9E3BB8FE-D7A7-257A-DD70-499BA2BE6925}"/>
              </a:ext>
            </a:extLst>
          </p:cNvPr>
          <p:cNvSpPr txBox="1"/>
          <p:nvPr/>
        </p:nvSpPr>
        <p:spPr>
          <a:xfrm>
            <a:off x="692989" y="2141508"/>
            <a:ext cx="63428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W aplikacji zastosowano pytania o konkretnej strukturze. Każde pytanie składa się z trzech części: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wiedzy,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zrozumienia,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dyskusji.</a:t>
            </a:r>
          </a:p>
          <a:p>
            <a:r>
              <a:rPr lang="pl-PL" sz="2000" dirty="0"/>
              <a:t>Sposób ten umożliwia studentowi wykazanie wiedzy, zrozumienia i umiejętności przeprowadzenia dyskusji na dany temat.</a:t>
            </a:r>
          </a:p>
        </p:txBody>
      </p:sp>
    </p:spTree>
    <p:extLst>
      <p:ext uri="{BB962C8B-B14F-4D97-AF65-F5344CB8AC3E}">
        <p14:creationId xmlns:p14="http://schemas.microsoft.com/office/powerpoint/2010/main" val="155641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587764B0-7706-1F9C-C748-F8F45C9A5DD9}"/>
              </a:ext>
            </a:extLst>
          </p:cNvPr>
          <p:cNvSpPr txBox="1"/>
          <p:nvPr/>
        </p:nvSpPr>
        <p:spPr>
          <a:xfrm>
            <a:off x="396815" y="414068"/>
            <a:ext cx="7449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/>
              <a:t>Plik o odpowiednim formacie</a:t>
            </a:r>
          </a:p>
        </p:txBody>
      </p:sp>
      <p:pic>
        <p:nvPicPr>
          <p:cNvPr id="3" name="Obraz 2" descr="Obraz zawierający tekst, zrzut ekranu, Czcionka, dokument&#10;&#10;Zawartość wygenerowana przez AI może być niepoprawna.">
            <a:extLst>
              <a:ext uri="{FF2B5EF4-FFF2-40B4-BE49-F238E27FC236}">
                <a16:creationId xmlns:a16="http://schemas.microsoft.com/office/drawing/2014/main" id="{3024882B-10CC-43C0-62F7-A82E61297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56" y="1329807"/>
            <a:ext cx="5620534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2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DA595EF-8389-1E1A-F6F0-C853F3C7D988}"/>
              </a:ext>
            </a:extLst>
          </p:cNvPr>
          <p:cNvSpPr txBox="1"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Algorytm</a:t>
            </a:r>
            <a:r>
              <a:rPr lang="en-US" sz="4000" b="1" cap="all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cap="all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oceniania</a:t>
            </a:r>
            <a:endParaRPr lang="en-US" sz="4000" b="1" cap="all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600F405-4101-2663-6B1F-E99C74B85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800699"/>
              </p:ext>
            </p:extLst>
          </p:nvPr>
        </p:nvGraphicFramePr>
        <p:xfrm>
          <a:off x="1101217" y="2381371"/>
          <a:ext cx="5450440" cy="1765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486">
                  <a:extLst>
                    <a:ext uri="{9D8B030D-6E8A-4147-A177-3AD203B41FA5}">
                      <a16:colId xmlns:a16="http://schemas.microsoft.com/office/drawing/2014/main" val="3213407344"/>
                    </a:ext>
                  </a:extLst>
                </a:gridCol>
                <a:gridCol w="1181486">
                  <a:extLst>
                    <a:ext uri="{9D8B030D-6E8A-4147-A177-3AD203B41FA5}">
                      <a16:colId xmlns:a16="http://schemas.microsoft.com/office/drawing/2014/main" val="1391599166"/>
                    </a:ext>
                  </a:extLst>
                </a:gridCol>
                <a:gridCol w="1724858">
                  <a:extLst>
                    <a:ext uri="{9D8B030D-6E8A-4147-A177-3AD203B41FA5}">
                      <a16:colId xmlns:a16="http://schemas.microsoft.com/office/drawing/2014/main" val="812602508"/>
                    </a:ext>
                  </a:extLst>
                </a:gridCol>
                <a:gridCol w="1362610">
                  <a:extLst>
                    <a:ext uri="{9D8B030D-6E8A-4147-A177-3AD203B41FA5}">
                      <a16:colId xmlns:a16="http://schemas.microsoft.com/office/drawing/2014/main" val="4290204109"/>
                    </a:ext>
                  </a:extLst>
                </a:gridCol>
              </a:tblGrid>
              <a:tr h="441386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Pytanie</a:t>
                      </a:r>
                    </a:p>
                  </a:txBody>
                  <a:tcPr marL="100315" marR="100315" marT="50157" marB="50157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Wiedza</a:t>
                      </a:r>
                    </a:p>
                  </a:txBody>
                  <a:tcPr marL="100315" marR="100315" marT="50157" marB="50157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Zrozumienie</a:t>
                      </a:r>
                    </a:p>
                  </a:txBody>
                  <a:tcPr marL="100315" marR="100315" marT="50157" marB="50157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Dyskusja</a:t>
                      </a:r>
                    </a:p>
                  </a:txBody>
                  <a:tcPr marL="100315" marR="100315" marT="50157" marB="50157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212778"/>
                  </a:ext>
                </a:extLst>
              </a:tr>
              <a:tr h="441386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1</a:t>
                      </a:r>
                    </a:p>
                  </a:txBody>
                  <a:tcPr marL="100315" marR="100315" marT="50157" marB="50157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X</a:t>
                      </a:r>
                    </a:p>
                  </a:txBody>
                  <a:tcPr marL="100315" marR="100315" marT="50157" marB="50157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X</a:t>
                      </a:r>
                    </a:p>
                  </a:txBody>
                  <a:tcPr marL="100315" marR="100315" marT="50157" marB="50157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000"/>
                    </a:p>
                  </a:txBody>
                  <a:tcPr marL="100315" marR="100315" marT="50157" marB="50157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145256"/>
                  </a:ext>
                </a:extLst>
              </a:tr>
              <a:tr h="441386"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2</a:t>
                      </a:r>
                    </a:p>
                  </a:txBody>
                  <a:tcPr marL="100315" marR="100315" marT="50157" marB="50157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/>
                        <a:t>X</a:t>
                      </a:r>
                    </a:p>
                  </a:txBody>
                  <a:tcPr marL="100315" marR="100315" marT="50157" marB="50157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X</a:t>
                      </a:r>
                    </a:p>
                  </a:txBody>
                  <a:tcPr marL="100315" marR="100315" marT="50157" marB="50157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marL="100315" marR="100315" marT="50157" marB="50157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281378"/>
                  </a:ext>
                </a:extLst>
              </a:tr>
              <a:tr h="441386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3</a:t>
                      </a:r>
                    </a:p>
                  </a:txBody>
                  <a:tcPr marL="100315" marR="100315" marT="50157" marB="50157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/>
                        <a:t>X</a:t>
                      </a:r>
                    </a:p>
                  </a:txBody>
                  <a:tcPr marL="100315" marR="100315" marT="50157" marB="50157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marL="100315" marR="100315" marT="50157" marB="50157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sz="2000" dirty="0"/>
                    </a:p>
                  </a:txBody>
                  <a:tcPr marL="100315" marR="100315" marT="50157" marB="50157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435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925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B80F215E-6E89-CCCA-1D85-268046A8E5A1}"/>
              </a:ext>
            </a:extLst>
          </p:cNvPr>
          <p:cNvSpPr txBox="1"/>
          <p:nvPr/>
        </p:nvSpPr>
        <p:spPr>
          <a:xfrm>
            <a:off x="423511" y="279133"/>
            <a:ext cx="5357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/>
              <a:t>Główne technologie</a:t>
            </a:r>
          </a:p>
        </p:txBody>
      </p:sp>
      <p:pic>
        <p:nvPicPr>
          <p:cNvPr id="16" name="Obraz 15" descr="Obraz zawierający tekst, zrzut ekranu, Czcionka, design&#10;&#10;Zawartość wygenerowana przez AI może być niepoprawna.">
            <a:extLst>
              <a:ext uri="{FF2B5EF4-FFF2-40B4-BE49-F238E27FC236}">
                <a16:creationId xmlns:a16="http://schemas.microsoft.com/office/drawing/2014/main" id="{11A4AE13-CBC1-CC0D-F425-1B9B2C0E2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04" y="4583397"/>
            <a:ext cx="2448267" cy="1743318"/>
          </a:xfrm>
          <a:prstGeom prst="rect">
            <a:avLst/>
          </a:prstGeom>
        </p:spPr>
      </p:pic>
      <p:pic>
        <p:nvPicPr>
          <p:cNvPr id="18" name="Obraz 17" descr="Obraz zawierający tekst, zrzut ekranu, Czcionka, oprogramowanie&#10;&#10;Zawartość wygenerowana przez AI może być niepoprawna.">
            <a:extLst>
              <a:ext uri="{FF2B5EF4-FFF2-40B4-BE49-F238E27FC236}">
                <a16:creationId xmlns:a16="http://schemas.microsoft.com/office/drawing/2014/main" id="{EC51EEE4-E757-EA0F-BA2D-4F85C48A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68" y="4429475"/>
            <a:ext cx="2076740" cy="790685"/>
          </a:xfrm>
          <a:prstGeom prst="rect">
            <a:avLst/>
          </a:prstGeom>
        </p:spPr>
      </p:pic>
      <p:pic>
        <p:nvPicPr>
          <p:cNvPr id="20" name="Obraz 19" descr="Obraz zawierający tekst, zrzut ekranu, menu&#10;&#10;Zawartość wygenerowana przez AI może być niepoprawna.">
            <a:extLst>
              <a:ext uri="{FF2B5EF4-FFF2-40B4-BE49-F238E27FC236}">
                <a16:creationId xmlns:a16="http://schemas.microsoft.com/office/drawing/2014/main" id="{FBE3B243-C03B-E10D-7203-49C3428B8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35" y="2623196"/>
            <a:ext cx="1795198" cy="3405482"/>
          </a:xfrm>
          <a:prstGeom prst="rect">
            <a:avLst/>
          </a:prstGeom>
        </p:spPr>
      </p:pic>
      <p:pic>
        <p:nvPicPr>
          <p:cNvPr id="10" name="Obraz 9" descr="Obraz zawierający trójkąt, design&#10;&#10;Zawartość wygenerowana przez AI może być niepoprawna.">
            <a:extLst>
              <a:ext uri="{FF2B5EF4-FFF2-40B4-BE49-F238E27FC236}">
                <a16:creationId xmlns:a16="http://schemas.microsoft.com/office/drawing/2014/main" id="{890E03DC-F942-362D-1EC5-B87BA0FD7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0" y="1180664"/>
            <a:ext cx="1934500" cy="2046723"/>
          </a:xfrm>
          <a:prstGeom prst="rect">
            <a:avLst/>
          </a:prstGeom>
        </p:spPr>
      </p:pic>
      <p:pic>
        <p:nvPicPr>
          <p:cNvPr id="12" name="Obraz 11" descr="Obraz zawierający Grafika, krąg, Czcionka, projekt graficzny&#10;&#10;Zawartość wygenerowana przez AI może być niepoprawna.">
            <a:extLst>
              <a:ext uri="{FF2B5EF4-FFF2-40B4-BE49-F238E27FC236}">
                <a16:creationId xmlns:a16="http://schemas.microsoft.com/office/drawing/2014/main" id="{DDD8F138-DF95-A908-3030-DA1775BFB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48" y="2128837"/>
            <a:ext cx="2458294" cy="2197100"/>
          </a:xfrm>
          <a:prstGeom prst="rect">
            <a:avLst/>
          </a:prstGeom>
        </p:spPr>
      </p:pic>
      <p:pic>
        <p:nvPicPr>
          <p:cNvPr id="14" name="Obraz 13" descr="Obraz zawierający sztuka, rysowanie, szkic, design&#10;&#10;Zawartość wygenerowana przez AI może być niepoprawna.">
            <a:extLst>
              <a:ext uri="{FF2B5EF4-FFF2-40B4-BE49-F238E27FC236}">
                <a16:creationId xmlns:a16="http://schemas.microsoft.com/office/drawing/2014/main" id="{22E65A2A-0840-F3FE-6197-7F1140541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1" y="2157412"/>
            <a:ext cx="30353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8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941A8827-980F-C2A7-424F-84210B426527}"/>
              </a:ext>
            </a:extLst>
          </p:cNvPr>
          <p:cNvSpPr txBox="1"/>
          <p:nvPr/>
        </p:nvSpPr>
        <p:spPr>
          <a:xfrm>
            <a:off x="356135" y="346510"/>
            <a:ext cx="8531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b="1" dirty="0"/>
              <a:t>Pozostałe technologie i narzędzia</a:t>
            </a:r>
          </a:p>
        </p:txBody>
      </p:sp>
      <p:pic>
        <p:nvPicPr>
          <p:cNvPr id="3" name="Obraz 2" descr="Obraz zawierający zrzut ekranu, Grafika, design&#10;&#10;Zawartość wygenerowana przez AI może być niepoprawna.">
            <a:extLst>
              <a:ext uri="{FF2B5EF4-FFF2-40B4-BE49-F238E27FC236}">
                <a16:creationId xmlns:a16="http://schemas.microsoft.com/office/drawing/2014/main" id="{4D2906AC-2095-803E-3775-94CC7829A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54" y="3544206"/>
            <a:ext cx="1620865" cy="968995"/>
          </a:xfrm>
          <a:prstGeom prst="rect">
            <a:avLst/>
          </a:prstGeom>
        </p:spPr>
      </p:pic>
      <p:pic>
        <p:nvPicPr>
          <p:cNvPr id="6" name="Obraz 5" descr="Obraz zawierający Grafika, Liliowy, fioletowy, Wielobarwność&#10;&#10;Zawartość wygenerowana przez AI może być niepoprawna.">
            <a:extLst>
              <a:ext uri="{FF2B5EF4-FFF2-40B4-BE49-F238E27FC236}">
                <a16:creationId xmlns:a16="http://schemas.microsoft.com/office/drawing/2014/main" id="{ADAE3904-D28B-3433-B876-0E456EB3A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42" y="4099879"/>
            <a:ext cx="998546" cy="998546"/>
          </a:xfrm>
          <a:prstGeom prst="rect">
            <a:avLst/>
          </a:prstGeom>
        </p:spPr>
      </p:pic>
      <p:pic>
        <p:nvPicPr>
          <p:cNvPr id="8" name="Obraz 7" descr="Obraz zawierający Grafika, symbol, projekt graficzny, logo&#10;&#10;Zawartość wygenerowana przez AI może być niepoprawna.">
            <a:extLst>
              <a:ext uri="{FF2B5EF4-FFF2-40B4-BE49-F238E27FC236}">
                <a16:creationId xmlns:a16="http://schemas.microsoft.com/office/drawing/2014/main" id="{408F2655-6BD4-42DB-C586-11F22A618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10" y="1243222"/>
            <a:ext cx="1298153" cy="1298153"/>
          </a:xfrm>
          <a:prstGeom prst="rect">
            <a:avLst/>
          </a:prstGeom>
        </p:spPr>
      </p:pic>
      <p:pic>
        <p:nvPicPr>
          <p:cNvPr id="12" name="Obraz 11" descr="Obraz zawierający Grafika, symbol, zrzut ekranu, logo&#10;&#10;Zawartość wygenerowana przez AI może być niepoprawna.">
            <a:extLst>
              <a:ext uri="{FF2B5EF4-FFF2-40B4-BE49-F238E27FC236}">
                <a16:creationId xmlns:a16="http://schemas.microsoft.com/office/drawing/2014/main" id="{B6560DF1-5A3B-DB9E-E541-F43214490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30" y="877246"/>
            <a:ext cx="1592935" cy="1592935"/>
          </a:xfrm>
          <a:prstGeom prst="rect">
            <a:avLst/>
          </a:prstGeom>
        </p:spPr>
      </p:pic>
      <p:pic>
        <p:nvPicPr>
          <p:cNvPr id="14" name="Obraz 13" descr="Obraz zawierający Jaskrawoniebieski, Grafika, zrzut ekranu, niebieskie&#10;&#10;Zawartość wygenerowana przez AI może być niepoprawna.">
            <a:extLst>
              <a:ext uri="{FF2B5EF4-FFF2-40B4-BE49-F238E27FC236}">
                <a16:creationId xmlns:a16="http://schemas.microsoft.com/office/drawing/2014/main" id="{61DD68BC-279F-163E-2CD1-F9DBF70CC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54" y="2862443"/>
            <a:ext cx="1133109" cy="1133109"/>
          </a:xfrm>
          <a:prstGeom prst="rect">
            <a:avLst/>
          </a:prstGeom>
        </p:spPr>
      </p:pic>
      <p:pic>
        <p:nvPicPr>
          <p:cNvPr id="16" name="Obraz 15" descr="Obraz zawierający kreskówka, clipart, Grafika, krąg&#10;&#10;Zawartość wygenerowana przez AI może być niepoprawna.">
            <a:extLst>
              <a:ext uri="{FF2B5EF4-FFF2-40B4-BE49-F238E27FC236}">
                <a16:creationId xmlns:a16="http://schemas.microsoft.com/office/drawing/2014/main" id="{FB0A6E07-6AE8-EABA-F51E-F351C290E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85" y="5542496"/>
            <a:ext cx="968994" cy="968994"/>
          </a:xfrm>
          <a:prstGeom prst="rect">
            <a:avLst/>
          </a:prstGeom>
        </p:spPr>
      </p:pic>
      <p:pic>
        <p:nvPicPr>
          <p:cNvPr id="18" name="Obraz 17" descr="Obraz zawierający tekst, zrzut ekranu, Grafika, projekt graficzny&#10;&#10;Zawartość wygenerowana przez AI może być niepoprawna.">
            <a:extLst>
              <a:ext uri="{FF2B5EF4-FFF2-40B4-BE49-F238E27FC236}">
                <a16:creationId xmlns:a16="http://schemas.microsoft.com/office/drawing/2014/main" id="{9A3F3AFD-1906-88ED-B2CA-99F845142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54" y="4183513"/>
            <a:ext cx="1133109" cy="1133109"/>
          </a:xfrm>
          <a:prstGeom prst="rect">
            <a:avLst/>
          </a:prstGeom>
        </p:spPr>
      </p:pic>
      <p:pic>
        <p:nvPicPr>
          <p:cNvPr id="20" name="Obraz 19" descr="Obraz zawierający logo, Grafika, symbol, krąg&#10;&#10;Zawartość wygenerowana przez AI może być niepoprawna.">
            <a:extLst>
              <a:ext uri="{FF2B5EF4-FFF2-40B4-BE49-F238E27FC236}">
                <a16:creationId xmlns:a16="http://schemas.microsoft.com/office/drawing/2014/main" id="{263681DF-090A-97A2-A411-98FC0C7262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42" y="2470181"/>
            <a:ext cx="1133109" cy="1133109"/>
          </a:xfrm>
          <a:prstGeom prst="rect">
            <a:avLst/>
          </a:prstGeom>
        </p:spPr>
      </p:pic>
      <p:sp>
        <p:nvSpPr>
          <p:cNvPr id="21" name="pole tekstowe 20">
            <a:extLst>
              <a:ext uri="{FF2B5EF4-FFF2-40B4-BE49-F238E27FC236}">
                <a16:creationId xmlns:a16="http://schemas.microsoft.com/office/drawing/2014/main" id="{94F9C4DA-E11D-FA74-D38E-81FCC90C6114}"/>
              </a:ext>
            </a:extLst>
          </p:cNvPr>
          <p:cNvSpPr txBox="1"/>
          <p:nvPr/>
        </p:nvSpPr>
        <p:spPr>
          <a:xfrm>
            <a:off x="1311713" y="167371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C#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73ABDA1-0904-D777-1970-FA8755A70A65}"/>
              </a:ext>
            </a:extLst>
          </p:cNvPr>
          <p:cNvSpPr txBox="1"/>
          <p:nvPr/>
        </p:nvSpPr>
        <p:spPr>
          <a:xfrm>
            <a:off x="1098074" y="3198164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.NET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83922454-322E-094C-1293-9A00DC8559C1}"/>
              </a:ext>
            </a:extLst>
          </p:cNvPr>
          <p:cNvSpPr txBox="1"/>
          <p:nvPr/>
        </p:nvSpPr>
        <p:spPr>
          <a:xfrm>
            <a:off x="260137" y="4134206"/>
            <a:ext cx="1815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/>
              <a:t>Entity</a:t>
            </a:r>
            <a:r>
              <a:rPr lang="pl-PL" sz="2400" dirty="0"/>
              <a:t> Framework </a:t>
            </a:r>
            <a:r>
              <a:rPr lang="pl-PL" sz="2400" dirty="0" err="1"/>
              <a:t>Core</a:t>
            </a:r>
            <a:endParaRPr lang="pl-PL" sz="2400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C2D6D71-C7D6-31A6-4F85-3FEB6096AF79}"/>
              </a:ext>
            </a:extLst>
          </p:cNvPr>
          <p:cNvSpPr txBox="1"/>
          <p:nvPr/>
        </p:nvSpPr>
        <p:spPr>
          <a:xfrm>
            <a:off x="739001" y="5844892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/>
              <a:t>Swagger</a:t>
            </a:r>
            <a:endParaRPr lang="pl-PL" sz="2400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E45D135-4BCE-70FA-C9F9-4E60C452B949}"/>
              </a:ext>
            </a:extLst>
          </p:cNvPr>
          <p:cNvSpPr txBox="1"/>
          <p:nvPr/>
        </p:nvSpPr>
        <p:spPr>
          <a:xfrm>
            <a:off x="7501463" y="1424985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Visual Studio </a:t>
            </a:r>
            <a:r>
              <a:rPr lang="pl-PL" sz="2400" dirty="0" err="1"/>
              <a:t>Code</a:t>
            </a:r>
            <a:endParaRPr lang="pl-PL" sz="2400" dirty="0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4CC9B95C-17C1-4077-2C94-BB372EB773DC}"/>
              </a:ext>
            </a:extLst>
          </p:cNvPr>
          <p:cNvSpPr txBox="1"/>
          <p:nvPr/>
        </p:nvSpPr>
        <p:spPr>
          <a:xfrm>
            <a:off x="9105620" y="2805903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/>
              <a:t>SignalR</a:t>
            </a:r>
            <a:endParaRPr lang="pl-PL" sz="2400" dirty="0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8B35F0B5-3B65-4A68-D3E8-69B4F98BD5BC}"/>
              </a:ext>
            </a:extLst>
          </p:cNvPr>
          <p:cNvSpPr txBox="1"/>
          <p:nvPr/>
        </p:nvSpPr>
        <p:spPr>
          <a:xfrm>
            <a:off x="8494370" y="4348818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Visual Studio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0A18C5A8-6594-DB67-A589-CB20297632CA}"/>
              </a:ext>
            </a:extLst>
          </p:cNvPr>
          <p:cNvSpPr txBox="1"/>
          <p:nvPr/>
        </p:nvSpPr>
        <p:spPr>
          <a:xfrm>
            <a:off x="4768535" y="3034892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HTML &amp; CSS</a:t>
            </a:r>
          </a:p>
        </p:txBody>
      </p:sp>
      <p:pic>
        <p:nvPicPr>
          <p:cNvPr id="30" name="Obraz 29" descr="Obraz zawierający Grafika, clipart, kreatywność, sztuka&#10;&#10;Zawartość wygenerowana przez AI może być niepoprawna.">
            <a:extLst>
              <a:ext uri="{FF2B5EF4-FFF2-40B4-BE49-F238E27FC236}">
                <a16:creationId xmlns:a16="http://schemas.microsoft.com/office/drawing/2014/main" id="{C024E44A-D3EA-B17A-74A8-186B927EB3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123" y="5386366"/>
            <a:ext cx="1032225" cy="1032225"/>
          </a:xfrm>
          <a:prstGeom prst="rect">
            <a:avLst/>
          </a:prstGeom>
        </p:spPr>
      </p:pic>
      <p:sp>
        <p:nvSpPr>
          <p:cNvPr id="31" name="pole tekstowe 30">
            <a:extLst>
              <a:ext uri="{FF2B5EF4-FFF2-40B4-BE49-F238E27FC236}">
                <a16:creationId xmlns:a16="http://schemas.microsoft.com/office/drawing/2014/main" id="{4FF1C790-62AA-050D-7C1A-C57387184090}"/>
              </a:ext>
            </a:extLst>
          </p:cNvPr>
          <p:cNvSpPr txBox="1"/>
          <p:nvPr/>
        </p:nvSpPr>
        <p:spPr>
          <a:xfrm>
            <a:off x="9650181" y="5681956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err="1"/>
              <a:t>RxJS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90904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F0F4C47-8D1A-6EA7-7AF4-3EF081A273C7}"/>
              </a:ext>
            </a:extLst>
          </p:cNvPr>
          <p:cNvSpPr txBox="1"/>
          <p:nvPr/>
        </p:nvSpPr>
        <p:spPr>
          <a:xfrm>
            <a:off x="7532710" y="628617"/>
            <a:ext cx="3971902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Baza</a:t>
            </a:r>
            <a:r>
              <a:rPr lang="en-US" sz="4800" b="1" cap="all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cap="all" dirty="0" err="1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danych</a:t>
            </a:r>
            <a:endParaRPr lang="en-US" sz="4800" b="1" cap="all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38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Obraz 2" descr="Obraz zawierający tekst,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84A2F17A-ADB7-8845-9073-B39C9F0F3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64" y="1689075"/>
            <a:ext cx="6114286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3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ycinek">
  <a:themeElements>
    <a:clrScheme name="Wycinek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Wycinek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ycinek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TM02900771[[fn=Wycinek]]</Template>
  <TotalTime>1038</TotalTime>
  <Words>165</Words>
  <Application>Microsoft Office PowerPoint</Application>
  <PresentationFormat>Panoramiczny</PresentationFormat>
  <Paragraphs>48</Paragraphs>
  <Slides>12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Wycinek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Barczak 3K</dc:creator>
  <cp:lastModifiedBy>Damian Barczak 3K</cp:lastModifiedBy>
  <cp:revision>9</cp:revision>
  <dcterms:created xsi:type="dcterms:W3CDTF">2025-06-03T17:19:27Z</dcterms:created>
  <dcterms:modified xsi:type="dcterms:W3CDTF">2025-06-18T08:12:25Z</dcterms:modified>
</cp:coreProperties>
</file>